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363" r:id="rId2"/>
    <p:sldId id="359" r:id="rId3"/>
    <p:sldId id="364" r:id="rId4"/>
    <p:sldId id="368" r:id="rId5"/>
    <p:sldId id="369" r:id="rId6"/>
    <p:sldId id="370" r:id="rId7"/>
    <p:sldId id="367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F1F1F1"/>
    <a:srgbClr val="ECF0F1"/>
    <a:srgbClr val="F6F6F6"/>
    <a:srgbClr val="1B2C3F"/>
    <a:srgbClr val="10B4F1"/>
    <a:srgbClr val="37A9DC"/>
    <a:srgbClr val="5A7CA0"/>
    <a:srgbClr val="2D3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45" autoAdjust="0"/>
    <p:restoredTop sz="82746"/>
  </p:normalViewPr>
  <p:slideViewPr>
    <p:cSldViewPr snapToGrid="0" snapToObjects="1" showGuides="1">
      <p:cViewPr varScale="1">
        <p:scale>
          <a:sx n="80" d="100"/>
          <a:sy n="80" d="100"/>
        </p:scale>
        <p:origin x="216" y="6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14" d="100"/>
          <a:sy n="114" d="100"/>
        </p:scale>
        <p:origin x="42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A2648-D8FF-4D0D-BBDA-ADD97069BDF9}" type="datetimeFigureOut">
              <a:rPr lang="de-DE" smtClean="0"/>
              <a:t>07.02.25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4C39D-99B5-4B6C-B5BB-43D9247CF9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195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13A8F-4B0F-4A86-8E76-258BF0406628}" type="datetimeFigureOut">
              <a:rPr lang="de-DE" smtClean="0"/>
              <a:t>07.02.25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4D0E4-ACE7-4A79-B98D-443CEA5CE4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136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Was haben die Bilder gemeinsam? Sie zeigen Anwendungsgebiete von Künstlicher Intelligenz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Smart Home Geräte (auf dem Foto smartes Türschloss </a:t>
            </a:r>
            <a:r>
              <a:rPr lang="de-DE" dirty="0">
                <a:sym typeface="Wingdings" pitchFamily="2" charset="2"/>
              </a:rPr>
              <a:t> aber zum Beispiel auch intelligente Thermostate, smarte Sicherheitssysteme, die ungewöhnliche Aktivitäten erkennen)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>
                <a:sym typeface="Wingdings" pitchFamily="2" charset="2"/>
              </a:rPr>
              <a:t>Sprachassisenten</a:t>
            </a:r>
            <a:r>
              <a:rPr lang="de-DE" dirty="0">
                <a:sym typeface="Wingdings" pitchFamily="2" charset="2"/>
              </a:rPr>
              <a:t> (z.B. Alexa, Google Assistent, Siri)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sym typeface="Wingdings" pitchFamily="2" charset="2"/>
              </a:rPr>
              <a:t>E-Mail Spamfilter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sym typeface="Wingdings" pitchFamily="2" charset="2"/>
              </a:rPr>
              <a:t>Navigationsgeräte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sym typeface="Wingdings" pitchFamily="2" charset="2"/>
              </a:rPr>
              <a:t>Personalisierte Suchvorschläge bei Streamingdiensten, wie Netflix, Spotify usw.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r>
              <a:rPr lang="de-DE" dirty="0"/>
              <a:t>Fazit: Künstliche Intelligenz ist in unserem Alltag bereits überall vorhanden.</a:t>
            </a:r>
          </a:p>
          <a:p>
            <a:r>
              <a:rPr lang="de-DE" dirty="0"/>
              <a:t>Auch in der Berufswelt werden bestimmte Arbeitsschritte durch Künstliche Intelligenz vereinfacht. </a:t>
            </a:r>
          </a:p>
          <a:p>
            <a:r>
              <a:rPr lang="de-DE" dirty="0"/>
              <a:t>KI wird für uns alle in der Zukunft also wichtig sein.</a:t>
            </a:r>
          </a:p>
          <a:p>
            <a:r>
              <a:rPr lang="de-DE" dirty="0"/>
              <a:t>Deswegen sollten wir lernen, wie wir KI gut einsetzen können.</a:t>
            </a:r>
          </a:p>
          <a:p>
            <a:r>
              <a:rPr lang="de-DE" dirty="0"/>
              <a:t>Das wollen wir heute ausprobieren. Und zwar in Form von Prompts!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4D0E4-ACE7-4A79-B98D-443CEA5CE4F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5613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Frage an die Klasse richten: Was ist ein Prompt?</a:t>
            </a:r>
            <a:endParaRPr lang="de-DE" dirty="0">
              <a:sym typeface="Wingdings" pitchFamily="2" charset="2"/>
            </a:endParaRPr>
          </a:p>
          <a:p>
            <a:pPr marL="171450" indent="-171450">
              <a:buFont typeface="Wingdings" pitchFamily="2" charset="2"/>
              <a:buChar char="à"/>
            </a:pPr>
            <a:r>
              <a:rPr lang="de-DE" dirty="0">
                <a:sym typeface="Wingdings" pitchFamily="2" charset="2"/>
              </a:rPr>
              <a:t>Antworten der Schüler*innen einordnen und auf die nächste Folie überleiten</a:t>
            </a:r>
          </a:p>
          <a:p>
            <a:pPr marL="171450" indent="-171450">
              <a:buFont typeface="Wingdings" pitchFamily="2" charset="2"/>
              <a:buChar char="à"/>
            </a:pPr>
            <a:r>
              <a:rPr lang="de-DE" dirty="0">
                <a:sym typeface="Wingdings" pitchFamily="2" charset="2"/>
              </a:rPr>
              <a:t> wenn niemand Bescheid weiß, direkt auf die nächste Seite überleiten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4D0E4-ACE7-4A79-B98D-443CEA5CE4F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643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4D0E4-ACE7-4A79-B98D-443CEA5CE4F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419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4D0E4-ACE7-4A79-B98D-443CEA5CE4F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4395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F1527-DFFD-AE2A-10D9-2087D184F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43AF787-092B-8EE4-F86B-B4C7C36E0F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66D6578-7BE9-F2B3-0F2F-D13EE1B2F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Geht nun einige der Beispiele durch. Je nachdem wie viel Zeit ihr verwenden möchtet, könnt ihr mehr oder weniger Beispiele besprechen.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3CD3E5-65BD-0877-87E0-21CD0D0D71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4D0E4-ACE7-4A79-B98D-443CEA5CE4F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9796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Part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636" y="2790173"/>
            <a:ext cx="9252000" cy="76346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l">
              <a:defRPr sz="4000" b="0" i="0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42636" y="3605278"/>
            <a:ext cx="9252000" cy="432048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42636" y="4181519"/>
            <a:ext cx="9252000" cy="360363"/>
          </a:xfrm>
        </p:spPr>
        <p:txBody>
          <a:bodyPr>
            <a:noAutofit/>
          </a:bodyPr>
          <a:lstStyle>
            <a:lvl1pPr marL="17780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b="0">
                <a:latin typeface="+mj-lt"/>
              </a:defRPr>
            </a:lvl2pPr>
            <a:lvl3pPr>
              <a:defRPr b="0">
                <a:latin typeface="+mj-lt"/>
              </a:defRPr>
            </a:lvl3pPr>
            <a:lvl4pPr>
              <a:defRPr b="0">
                <a:latin typeface="+mj-lt"/>
              </a:defRPr>
            </a:lvl4pPr>
            <a:lvl5pPr>
              <a:defRPr b="0">
                <a:latin typeface="+mj-lt"/>
              </a:defRPr>
            </a:lvl5pPr>
          </a:lstStyle>
          <a:p>
            <a:pPr marL="17780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Referent(en): Name(en)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0" y="5406802"/>
            <a:ext cx="12192000" cy="1451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6394EFD-3DB4-EF4F-BB89-5831A66031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8" y="5886998"/>
            <a:ext cx="3566160" cy="785404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CE5046AF-B53F-F94D-8B97-CD03064FF938}"/>
              </a:ext>
            </a:extLst>
          </p:cNvPr>
          <p:cNvSpPr txBox="1"/>
          <p:nvPr userDrawn="1"/>
        </p:nvSpPr>
        <p:spPr>
          <a:xfrm>
            <a:off x="576000" y="5638597"/>
            <a:ext cx="1093188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525" indent="0" algn="l">
              <a:tabLst/>
            </a:pPr>
            <a:r>
              <a:rPr lang="de-DE" sz="1600" b="1" i="0" kern="1200" baseline="0" dirty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rPr>
              <a:t>Ein Angebot von:						Redaktion: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5F71A1C-E5BC-A85A-8707-CCAA1CFAB6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115" y="6045700"/>
            <a:ext cx="1907610" cy="46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5EDAF86-5EC7-8C6C-B031-84D0555E2E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6" y="394286"/>
            <a:ext cx="3630220" cy="6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3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m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38201" y="2783454"/>
            <a:ext cx="3360000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415367" y="2783454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836933" y="5732649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383487" y="5732649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</a:t>
            </a:r>
            <a:r>
              <a:rPr lang="de-DE"/>
              <a:t>(außerhalb da nicht sichtbar)</a:t>
            </a:r>
            <a:endParaRPr lang="de-DE" dirty="0"/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9F92309D-B68E-E14F-AEC1-A0A28CBAF1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541964"/>
            <a:ext cx="3360000" cy="2160001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0" name="Inhaltsplatzhalter 3">
            <a:extLst>
              <a:ext uri="{FF2B5EF4-FFF2-40B4-BE49-F238E27FC236}">
                <a16:creationId xmlns:a16="http://schemas.microsoft.com/office/drawing/2014/main" id="{BA13D4EA-63D4-C64C-A36C-9AA24680C57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416000" y="541962"/>
            <a:ext cx="3360000" cy="2160000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endParaRPr lang="de-DE" dirty="0"/>
          </a:p>
        </p:txBody>
      </p:sp>
      <p:sp>
        <p:nvSpPr>
          <p:cNvPr id="25" name="Inhaltsplatzhalter 3">
            <a:extLst>
              <a:ext uri="{FF2B5EF4-FFF2-40B4-BE49-F238E27FC236}">
                <a16:creationId xmlns:a16="http://schemas.microsoft.com/office/drawing/2014/main" id="{20496240-9E72-3849-A34D-AFC2BE55F8E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36932" y="3492653"/>
            <a:ext cx="3360000" cy="2160001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6" name="Inhaltsplatzhalter 3">
            <a:extLst>
              <a:ext uri="{FF2B5EF4-FFF2-40B4-BE49-F238E27FC236}">
                <a16:creationId xmlns:a16="http://schemas.microsoft.com/office/drawing/2014/main" id="{F50FB8C2-2F2E-3148-A56C-635D3039A7BC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384755" y="3492652"/>
            <a:ext cx="3360000" cy="2160001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43A222A8-2DEE-CA48-8A66-31FED1B6CA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85461" y="2783454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1E5931C7-E7CA-3A4E-B86C-887A7C7E73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953581" y="5732649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9" name="Inhaltsplatzhalter 3">
            <a:extLst>
              <a:ext uri="{FF2B5EF4-FFF2-40B4-BE49-F238E27FC236}">
                <a16:creationId xmlns:a16="http://schemas.microsoft.com/office/drawing/2014/main" id="{BC264A50-17FA-6649-A454-349B36C01942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986093" y="541962"/>
            <a:ext cx="3360000" cy="2160000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endParaRPr lang="de-DE" dirty="0"/>
          </a:p>
        </p:txBody>
      </p:sp>
      <p:sp>
        <p:nvSpPr>
          <p:cNvPr id="30" name="Inhaltsplatzhalter 3">
            <a:extLst>
              <a:ext uri="{FF2B5EF4-FFF2-40B4-BE49-F238E27FC236}">
                <a16:creationId xmlns:a16="http://schemas.microsoft.com/office/drawing/2014/main" id="{A538D173-DD0B-134B-8A8E-71D55E21BEF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954848" y="3492652"/>
            <a:ext cx="3360000" cy="2160001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m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2386531" y="2783454"/>
            <a:ext cx="3360000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933085" y="2783454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2386530" y="5732649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5933085" y="5732649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</a:t>
            </a:r>
            <a:r>
              <a:rPr lang="de-DE"/>
              <a:t>(außerhalb da nicht sichtbar)</a:t>
            </a:r>
            <a:endParaRPr lang="de-DE" dirty="0"/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9F92309D-B68E-E14F-AEC1-A0A28CBAF1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86529" y="541964"/>
            <a:ext cx="3360000" cy="2160001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0" name="Inhaltsplatzhalter 3">
            <a:extLst>
              <a:ext uri="{FF2B5EF4-FFF2-40B4-BE49-F238E27FC236}">
                <a16:creationId xmlns:a16="http://schemas.microsoft.com/office/drawing/2014/main" id="{BA13D4EA-63D4-C64C-A36C-9AA24680C57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5934352" y="541962"/>
            <a:ext cx="3360000" cy="2160000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endParaRPr lang="de-DE" dirty="0"/>
          </a:p>
        </p:txBody>
      </p:sp>
      <p:sp>
        <p:nvSpPr>
          <p:cNvPr id="25" name="Inhaltsplatzhalter 3">
            <a:extLst>
              <a:ext uri="{FF2B5EF4-FFF2-40B4-BE49-F238E27FC236}">
                <a16:creationId xmlns:a16="http://schemas.microsoft.com/office/drawing/2014/main" id="{20496240-9E72-3849-A34D-AFC2BE55F8E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386529" y="3492653"/>
            <a:ext cx="3360000" cy="2160001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6" name="Inhaltsplatzhalter 3">
            <a:extLst>
              <a:ext uri="{FF2B5EF4-FFF2-40B4-BE49-F238E27FC236}">
                <a16:creationId xmlns:a16="http://schemas.microsoft.com/office/drawing/2014/main" id="{F50FB8C2-2F2E-3148-A56C-635D3039A7BC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5934352" y="3492652"/>
            <a:ext cx="3360000" cy="2160001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5797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m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77331" y="5735126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412670" y="5735126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7957893" y="5735126"/>
            <a:ext cx="3361268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</a:t>
            </a:r>
            <a:r>
              <a:rPr lang="de-DE"/>
              <a:t>(außerhalb da nicht sichtbar)</a:t>
            </a:r>
            <a:endParaRPr lang="de-DE" dirty="0"/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8D399B13-8BD6-634F-9EB5-2C89B78F87E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7332" y="540326"/>
            <a:ext cx="3361267" cy="5112327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91556102-F962-4B49-9CCB-A14C041D68C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412669" y="540325"/>
            <a:ext cx="3361267" cy="5112327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8" name="Inhaltsplatzhalter 3">
            <a:extLst>
              <a:ext uri="{FF2B5EF4-FFF2-40B4-BE49-F238E27FC236}">
                <a16:creationId xmlns:a16="http://schemas.microsoft.com/office/drawing/2014/main" id="{7512757D-95D2-1640-B0F8-1363E6AFC477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957893" y="540324"/>
            <a:ext cx="3361267" cy="5112327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m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78222" y="5735126"/>
            <a:ext cx="4930907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6367432" y="5735126"/>
            <a:ext cx="4930907" cy="436562"/>
          </a:xfrm>
          <a:prstGeom prst="rect">
            <a:avLst/>
          </a:prstGeom>
          <a:noFill/>
        </p:spPr>
        <p:txBody>
          <a:bodyPr lIns="144000" rIns="108000" anchor="ctr" anchorCtr="0">
            <a:noAutofit/>
          </a:bodyPr>
          <a:lstStyle>
            <a:lvl1pPr marL="0" indent="0" algn="ctr">
              <a:buFont typeface="Arial" charset="0"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</a:t>
            </a:r>
            <a:r>
              <a:rPr lang="de-DE"/>
              <a:t>(außerhalb da nicht sichtbar)</a:t>
            </a:r>
            <a:endParaRPr lang="de-DE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91497B0B-A9DD-724B-9EE5-2F367DEE15D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8222" y="540326"/>
            <a:ext cx="4930907" cy="5112327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D2F510BF-7BBD-2145-9976-6784442078B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67432" y="540325"/>
            <a:ext cx="4930907" cy="5112327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(außerhalb da nicht sichtbar)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enplatzhalter 6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Mediaclip durch Klicken auf Symbol hinzufügen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</a:t>
            </a:r>
            <a:r>
              <a:rPr lang="de-DE"/>
              <a:t>(außerhalb da nicht sichtbar)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229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7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  <a:ln w="254000">
            <a:noFill/>
            <a:miter lim="800000"/>
          </a:ln>
        </p:spPr>
        <p:txBody>
          <a:bodyPr vert="horz" wrap="square" lIns="216000" tIns="216000" rIns="216000" bIns="216000" rtlCol="0" anchor="ctr" anchorCtr="0">
            <a:normAutofit/>
          </a:bodyPr>
          <a:lstStyle>
            <a:lvl1pPr algn="ctr">
              <a:defRPr lang="de-DE" sz="5400" b="0" i="0" baseline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lvl="0" indent="0"/>
            <a:r>
              <a:rPr lang="de-DE" dirty="0"/>
              <a:t>Abschnittstitel</a:t>
            </a:r>
          </a:p>
        </p:txBody>
      </p:sp>
    </p:spTree>
    <p:extLst>
      <p:ext uri="{BB962C8B-B14F-4D97-AF65-F5344CB8AC3E}">
        <p14:creationId xmlns:p14="http://schemas.microsoft.com/office/powerpoint/2010/main" val="107072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879649" y="665018"/>
            <a:ext cx="10439515" cy="5527964"/>
          </a:xfrm>
          <a:solidFill>
            <a:schemeClr val="bg1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 lIns="360000" tIns="360000" rIns="360000" bIns="360000" anchor="t" anchorCtr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(außerhalb da nicht sichtbar)</a:t>
            </a:r>
          </a:p>
        </p:txBody>
      </p:sp>
    </p:spTree>
    <p:extLst>
      <p:ext uri="{BB962C8B-B14F-4D97-AF65-F5344CB8AC3E}">
        <p14:creationId xmlns:p14="http://schemas.microsoft.com/office/powerpoint/2010/main" val="106520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879650" y="665018"/>
            <a:ext cx="5112000" cy="5527964"/>
          </a:xfrm>
          <a:solidFill>
            <a:schemeClr val="bg1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 lIns="360000" tIns="360000" rIns="360000" bIns="360000" anchor="t" anchorCtr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(außerhalb da nicht sichtbar)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9B7CEA83-D16B-C5F0-A39F-860485EB82C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00351" y="665018"/>
            <a:ext cx="5112000" cy="5527964"/>
          </a:xfrm>
          <a:solidFill>
            <a:schemeClr val="bg1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 lIns="360000" tIns="360000" rIns="360000" bIns="360000" anchor="t" anchorCtr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4000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879649" y="1481959"/>
            <a:ext cx="10439515" cy="4711023"/>
          </a:xfrm>
          <a:solidFill>
            <a:schemeClr val="bg1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 lIns="360000" tIns="360000" rIns="360000" bIns="360000" anchor="t" anchorCtr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79649" y="665018"/>
            <a:ext cx="10439516" cy="609618"/>
          </a:xfrm>
          <a:prstGeom prst="rect">
            <a:avLst/>
          </a:prstGeom>
        </p:spPr>
        <p:txBody>
          <a:bodyPr wrap="square" lIns="360000" tIns="46800" rIns="360000" anchor="ctr" anchorCtr="0"/>
          <a:lstStyle>
            <a:lvl1pPr algn="l"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59305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879649" y="1481959"/>
            <a:ext cx="5112000" cy="4711023"/>
          </a:xfrm>
          <a:solidFill>
            <a:schemeClr val="bg1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 lIns="360000" tIns="360000" rIns="360000" bIns="360000" anchor="t" anchorCtr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79649" y="665018"/>
            <a:ext cx="10439516" cy="609618"/>
          </a:xfrm>
          <a:prstGeom prst="rect">
            <a:avLst/>
          </a:prstGeom>
        </p:spPr>
        <p:txBody>
          <a:bodyPr wrap="square" lIns="360000" tIns="46800" rIns="360000" anchor="ctr" anchorCtr="0"/>
          <a:lstStyle>
            <a:lvl1pPr algn="l"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708F2657-CD1B-BA63-8F74-3CC01614952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07165" y="1481958"/>
            <a:ext cx="5112000" cy="4711023"/>
          </a:xfrm>
          <a:solidFill>
            <a:schemeClr val="bg1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 lIns="360000" tIns="360000" rIns="360000" bIns="360000" anchor="t" anchorCtr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1023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879649" y="665018"/>
            <a:ext cx="10439515" cy="5527964"/>
          </a:xfrm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</a:t>
            </a:r>
            <a:r>
              <a:rPr lang="de-DE"/>
              <a:t>(außerhalb da nicht sichtbar)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und Bildelement TI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</a:t>
            </a:r>
            <a:r>
              <a:rPr lang="de-DE"/>
              <a:t>(außerhalb da nicht sichtbar)</a:t>
            </a:r>
            <a:endParaRPr lang="de-DE" dirty="0"/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AF47547F-0C18-BA4D-B87D-062806808C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10660" y="665018"/>
            <a:ext cx="4708505" cy="5527964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497B7195-69DC-D967-4837-42ECAD2B377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79650" y="665018"/>
            <a:ext cx="5112000" cy="5527964"/>
          </a:xfrm>
          <a:solidFill>
            <a:schemeClr val="bg1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 lIns="360000" tIns="360000" rIns="360000" bIns="360000" anchor="t" anchorCtr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und Bildelement TI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638390" y="3991068"/>
            <a:ext cx="4771868" cy="33536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sz="1000" dirty="0"/>
              <a:t>Bildquelle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-667000"/>
            <a:ext cx="10515600" cy="60961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 </a:t>
            </a:r>
            <a:r>
              <a:rPr lang="de-DE"/>
              <a:t>(außerhalb da nicht sichtbar)</a:t>
            </a:r>
            <a:endParaRPr lang="de-DE" dirty="0"/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497B7195-69DC-D967-4837-42ECAD2B377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41800" y="665018"/>
            <a:ext cx="5112000" cy="5527964"/>
          </a:xfrm>
          <a:solidFill>
            <a:schemeClr val="bg1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txBody>
          <a:bodyPr lIns="360000" tIns="360000" rIns="360000" bIns="360000" anchor="t" anchorCtr="0"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AF0A0F45-FF6D-0296-FE14-D327AE73E52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79650" y="665018"/>
            <a:ext cx="4708505" cy="5527964"/>
          </a:xfrm>
          <a:ln>
            <a:noFill/>
          </a:ln>
          <a:effectLst>
            <a:outerShdw blurRad="508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8880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371" y="264406"/>
            <a:ext cx="11329259" cy="6280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44F315-BF47-2E43-9A76-29A1782EE6E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311" y="6373746"/>
            <a:ext cx="1922318" cy="34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1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3" r:id="rId2"/>
    <p:sldLayoutId id="2147483701" r:id="rId3"/>
    <p:sldLayoutId id="2147483703" r:id="rId4"/>
    <p:sldLayoutId id="2147483702" r:id="rId5"/>
    <p:sldLayoutId id="2147483704" r:id="rId6"/>
    <p:sldLayoutId id="2147483681" r:id="rId7"/>
    <p:sldLayoutId id="2147483699" r:id="rId8"/>
    <p:sldLayoutId id="2147483705" r:id="rId9"/>
    <p:sldLayoutId id="2147483689" r:id="rId10"/>
    <p:sldLayoutId id="2147483700" r:id="rId11"/>
    <p:sldLayoutId id="2147483686" r:id="rId12"/>
    <p:sldLayoutId id="2147483690" r:id="rId13"/>
    <p:sldLayoutId id="2147483682" r:id="rId14"/>
    <p:sldLayoutId id="2147483674" r:id="rId15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1"/>
        </a:buClr>
        <a:buSzPct val="90000"/>
        <a:buFont typeface="Wingdings" charset="2"/>
        <a:buChar char="§"/>
        <a:defRPr sz="2400" b="0" i="0" kern="1200">
          <a:solidFill>
            <a:schemeClr val="bg1"/>
          </a:solidFill>
          <a:latin typeface="Calibri Light" charset="0"/>
          <a:ea typeface="Calibri Light" charset="0"/>
          <a:cs typeface="Calibri Light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bg1"/>
        </a:buClr>
        <a:buSzPct val="90000"/>
        <a:buFont typeface="Wingdings" charset="2"/>
        <a:buChar char="§"/>
        <a:defRPr sz="2000" b="0" i="0" kern="1200">
          <a:solidFill>
            <a:schemeClr val="bg1"/>
          </a:solidFill>
          <a:latin typeface="Calibri Light" charset="0"/>
          <a:ea typeface="Calibri Light" charset="0"/>
          <a:cs typeface="Calibri Light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1"/>
        </a:buClr>
        <a:buSzPct val="90000"/>
        <a:buFont typeface="Wingdings" charset="2"/>
        <a:buChar char="§"/>
        <a:defRPr sz="1800" b="0" i="0" kern="1200">
          <a:solidFill>
            <a:schemeClr val="bg1"/>
          </a:solidFill>
          <a:latin typeface="Calibri Light" charset="0"/>
          <a:ea typeface="Calibri Light" charset="0"/>
          <a:cs typeface="Calibri Light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1"/>
        </a:buClr>
        <a:buSzPct val="90000"/>
        <a:buFont typeface="Wingdings" charset="2"/>
        <a:buChar char="§"/>
        <a:defRPr sz="1600" b="0" i="0" kern="1200">
          <a:solidFill>
            <a:schemeClr val="bg1"/>
          </a:solidFill>
          <a:latin typeface="Calibri Light" charset="0"/>
          <a:ea typeface="Calibri Light" charset="0"/>
          <a:cs typeface="Calibri Light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bg1"/>
        </a:buClr>
        <a:buSzPct val="90000"/>
        <a:buFont typeface="Wingdings" charset="2"/>
        <a:buChar char="§"/>
        <a:defRPr sz="1600" b="0" i="0" kern="1200">
          <a:solidFill>
            <a:schemeClr val="bg1"/>
          </a:solidFill>
          <a:latin typeface="Calibri Light" charset="0"/>
          <a:ea typeface="Calibri Light" charset="0"/>
          <a:cs typeface="Calibri Light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FE0CA-07B6-DE6C-1463-5E4A8B44A8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Prompt </a:t>
            </a:r>
            <a:r>
              <a:rPr lang="de-DE" b="1" dirty="0" err="1"/>
              <a:t>it</a:t>
            </a:r>
            <a:r>
              <a:rPr lang="de-DE" b="1" dirty="0"/>
              <a:t> like a Pro</a:t>
            </a:r>
          </a:p>
        </p:txBody>
      </p:sp>
    </p:spTree>
    <p:extLst>
      <p:ext uri="{BB962C8B-B14F-4D97-AF65-F5344CB8AC3E}">
        <p14:creationId xmlns:p14="http://schemas.microsoft.com/office/powerpoint/2010/main" val="30285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D7D4A1A3-52C7-9430-7B3E-87E22909F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46ADAA9-6303-B56F-B490-D41D295C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1" name="Inhaltsplatzhalter 40">
            <a:extLst>
              <a:ext uri="{FF2B5EF4-FFF2-40B4-BE49-F238E27FC236}">
                <a16:creationId xmlns:a16="http://schemas.microsoft.com/office/drawing/2014/main" id="{5CCA6FD8-5B9E-75D2-B869-E9F2DA933091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777422" y="541924"/>
            <a:ext cx="3360000" cy="2160001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e-DE" sz="4000" b="1" spc="-150" dirty="0"/>
              <a:t>Was haben diese Bilder gemeinsam?</a:t>
            </a:r>
          </a:p>
        </p:txBody>
      </p:sp>
      <p:pic>
        <p:nvPicPr>
          <p:cNvPr id="15" name="Inhaltsplatzhalter 14" descr="Ein Bild, das Text, Im Haus, Anzeigegerät, TV-Schrank enthält.&#10;&#10;Automatisch generierte Beschreibung">
            <a:extLst>
              <a:ext uri="{FF2B5EF4-FFF2-40B4-BE49-F238E27FC236}">
                <a16:creationId xmlns:a16="http://schemas.microsoft.com/office/drawing/2014/main" id="{7F405DAC-FF6A-C5CC-7246-206478ABE5F1}"/>
              </a:ext>
            </a:extLst>
          </p:cNvPr>
          <p:cNvPicPr>
            <a:picLocks noGrp="1" noChangeAspect="1"/>
          </p:cNvPicPr>
          <p:nvPr>
            <p:ph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03" y="3492500"/>
            <a:ext cx="3240882" cy="2160588"/>
          </a:xfrm>
        </p:spPr>
      </p:pic>
      <p:pic>
        <p:nvPicPr>
          <p:cNvPr id="13" name="Inhaltsplatzhalter 12" descr="Ein Bild, das Gerät, Auto, Fahrzeug, Messgerät enthält.&#10;&#10;Automatisch generierte Beschreibung">
            <a:extLst>
              <a:ext uri="{FF2B5EF4-FFF2-40B4-BE49-F238E27FC236}">
                <a16:creationId xmlns:a16="http://schemas.microsoft.com/office/drawing/2014/main" id="{837967A8-D38F-3339-F726-C3340066CE98}"/>
              </a:ext>
            </a:extLst>
          </p:cNvPr>
          <p:cNvPicPr>
            <a:picLocks noGrp="1" noChangeAspect="1"/>
          </p:cNvPicPr>
          <p:nvPr>
            <p:ph sz="quarter" idx="2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40" y="3492500"/>
            <a:ext cx="3240882" cy="2160588"/>
          </a:xfrm>
        </p:spPr>
      </p:pic>
      <p:pic>
        <p:nvPicPr>
          <p:cNvPr id="4" name="Inhaltsplatzhalter 3" descr="Ein Bild, das Handy, Gerät, Person, tragbares Kommunikationsgerät enthält.&#10;&#10;Automatisch generierte Beschreibung">
            <a:extLst>
              <a:ext uri="{FF2B5EF4-FFF2-40B4-BE49-F238E27FC236}">
                <a16:creationId xmlns:a16="http://schemas.microsoft.com/office/drawing/2014/main" id="{89EFB10C-EE85-D72C-FE43-A5B88A9C31E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516" y="3492500"/>
            <a:ext cx="3240880" cy="2160587"/>
          </a:xfrm>
        </p:spPr>
      </p:pic>
      <p:pic>
        <p:nvPicPr>
          <p:cNvPr id="9" name="Inhaltsplatzhalter 8" descr="Ein Bild, das Im Haus, Tisch, Mobiliar, Wand enthält.&#10;&#10;Automatisch generierte Beschreibung">
            <a:extLst>
              <a:ext uri="{FF2B5EF4-FFF2-40B4-BE49-F238E27FC236}">
                <a16:creationId xmlns:a16="http://schemas.microsoft.com/office/drawing/2014/main" id="{8A883483-7D53-AB4F-A93B-4D362DF72875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60" y="541338"/>
            <a:ext cx="3240880" cy="2160587"/>
          </a:xfrm>
        </p:spPr>
      </p:pic>
      <p:pic>
        <p:nvPicPr>
          <p:cNvPr id="17" name="Inhaltsplatzhalter 16" descr="Ein Bild, das Text, Schrift, Screenshot, Zahl enthält.&#10;&#10;Automatisch generierte Beschreibung">
            <a:extLst>
              <a:ext uri="{FF2B5EF4-FFF2-40B4-BE49-F238E27FC236}">
                <a16:creationId xmlns:a16="http://schemas.microsoft.com/office/drawing/2014/main" id="{5E28E90F-30C0-2AD0-17C0-2C034C573C14}"/>
              </a:ext>
            </a:extLst>
          </p:cNvPr>
          <p:cNvPicPr>
            <a:picLocks noGrp="1" noChangeAspect="1"/>
          </p:cNvPicPr>
          <p:nvPr>
            <p:ph sz="quarter" idx="3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60" y="541338"/>
            <a:ext cx="3240879" cy="2160587"/>
          </a:xfrm>
        </p:spPr>
      </p:pic>
    </p:spTree>
    <p:extLst>
      <p:ext uri="{BB962C8B-B14F-4D97-AF65-F5344CB8AC3E}">
        <p14:creationId xmlns:p14="http://schemas.microsoft.com/office/powerpoint/2010/main" val="42320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4FE12BE-5738-4718-4D04-D2694729E0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0AC3F52-608A-D4A4-B9FB-EBC781E7B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282B80-60EA-9BA2-C1BD-087F6A42850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55157" y="2075544"/>
            <a:ext cx="7681686" cy="16401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5400" b="1" dirty="0"/>
              <a:t>Was ist ein Prompt?</a:t>
            </a:r>
          </a:p>
        </p:txBody>
      </p:sp>
    </p:spTree>
    <p:extLst>
      <p:ext uri="{BB962C8B-B14F-4D97-AF65-F5344CB8AC3E}">
        <p14:creationId xmlns:p14="http://schemas.microsoft.com/office/powerpoint/2010/main" val="31934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89A0156-735D-D1C1-22A4-E890FAAF75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E67C8C-0EB3-EB8C-D3DA-32D27964D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B5A2DC1-6332-AF03-E975-992EC3A1974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>
                <a:solidFill>
                  <a:srgbClr val="002060"/>
                </a:solidFill>
              </a:rPr>
              <a:t>Prompt = Ein Befehl für einen Chatbot</a:t>
            </a:r>
          </a:p>
          <a:p>
            <a:pPr marL="0" indent="0">
              <a:buNone/>
            </a:pPr>
            <a:endParaRPr lang="de-DE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400" dirty="0">
                <a:sym typeface="Wingdings" pitchFamily="2" charset="2"/>
              </a:rPr>
              <a:t>Je </a:t>
            </a:r>
            <a:r>
              <a:rPr lang="de-DE" sz="2400" b="1" dirty="0">
                <a:solidFill>
                  <a:schemeClr val="accent4"/>
                </a:solidFill>
                <a:sym typeface="Wingdings" pitchFamily="2" charset="2"/>
              </a:rPr>
              <a:t>genauer der Prompt </a:t>
            </a:r>
            <a:r>
              <a:rPr lang="de-DE" sz="2400" dirty="0">
                <a:sym typeface="Wingdings" pitchFamily="2" charset="2"/>
              </a:rPr>
              <a:t>geschrieben ist, umso </a:t>
            </a:r>
            <a:r>
              <a:rPr lang="de-DE" sz="2400" b="1" dirty="0">
                <a:solidFill>
                  <a:schemeClr val="accent4"/>
                </a:solidFill>
                <a:sym typeface="Wingdings" pitchFamily="2" charset="2"/>
              </a:rPr>
              <a:t>besser</a:t>
            </a:r>
            <a:r>
              <a:rPr lang="de-DE" sz="2400" dirty="0">
                <a:sym typeface="Wingdings" pitchFamily="2" charset="2"/>
              </a:rPr>
              <a:t> werden auch die </a:t>
            </a:r>
            <a:r>
              <a:rPr lang="de-DE" sz="2400" b="1" dirty="0">
                <a:solidFill>
                  <a:schemeClr val="accent4"/>
                </a:solidFill>
                <a:sym typeface="Wingdings" pitchFamily="2" charset="2"/>
              </a:rPr>
              <a:t>Ergebnisse</a:t>
            </a:r>
          </a:p>
          <a:p>
            <a:pPr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400" dirty="0"/>
              <a:t>Wir müssen also auch </a:t>
            </a:r>
            <a:r>
              <a:rPr lang="de-DE" sz="2400" b="1" dirty="0">
                <a:solidFill>
                  <a:schemeClr val="accent4"/>
                </a:solidFill>
              </a:rPr>
              <a:t>selbst kreativ </a:t>
            </a:r>
            <a:r>
              <a:rPr lang="de-DE" sz="2400" dirty="0"/>
              <a:t>sein!</a:t>
            </a:r>
            <a:br>
              <a:rPr lang="de-DE" sz="2400" b="1" dirty="0">
                <a:solidFill>
                  <a:srgbClr val="002060"/>
                </a:solidFill>
              </a:rPr>
            </a:br>
            <a:endParaRPr lang="de-DE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11" name="Inhaltsplatzhalter 10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D04B306C-86A5-C7BD-5D2C-A7E795EAD07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0" y="1188702"/>
            <a:ext cx="4708525" cy="4480596"/>
          </a:xfrm>
        </p:spPr>
      </p:pic>
    </p:spTree>
    <p:extLst>
      <p:ext uri="{BB962C8B-B14F-4D97-AF65-F5344CB8AC3E}">
        <p14:creationId xmlns:p14="http://schemas.microsoft.com/office/powerpoint/2010/main" val="383772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89A0156-735D-D1C1-22A4-E890FAAF75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E67C8C-0EB3-EB8C-D3DA-32D27964D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D91968F-7DA6-8000-E3DF-C9694A009F1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54" y="665163"/>
            <a:ext cx="3685116" cy="5527675"/>
          </a:xfr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B5A2DC1-6332-AF03-E975-992EC3A1974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002060"/>
                </a:solidFill>
              </a:rPr>
              <a:t>Überlege dir einen Prompt zu einer dieser Aufgaben!</a:t>
            </a:r>
            <a:br>
              <a:rPr lang="de-DE" b="1" dirty="0">
                <a:solidFill>
                  <a:srgbClr val="002060"/>
                </a:solidFill>
              </a:rPr>
            </a:br>
            <a:endParaRPr lang="de-DE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Font typeface="Systemschrift Normal"/>
              <a:buChar char="⬜️"/>
            </a:pPr>
            <a:r>
              <a:rPr lang="de-DE" dirty="0"/>
              <a:t>Lass den Chatbot ein </a:t>
            </a:r>
            <a:r>
              <a:rPr lang="de-DE" b="1" dirty="0">
                <a:solidFill>
                  <a:schemeClr val="accent4"/>
                </a:solidFill>
              </a:rPr>
              <a:t>Herbstgedicht</a:t>
            </a:r>
            <a:r>
              <a:rPr lang="de-DE" dirty="0"/>
              <a:t> schreiben.</a:t>
            </a:r>
          </a:p>
          <a:p>
            <a:pPr>
              <a:lnSpc>
                <a:spcPct val="150000"/>
              </a:lnSpc>
              <a:buFont typeface="Systemschrift Normal"/>
              <a:buChar char="⬜️"/>
            </a:pPr>
            <a:r>
              <a:rPr lang="de-DE" dirty="0"/>
              <a:t>Lass dich bei der Suche nach </a:t>
            </a:r>
            <a:r>
              <a:rPr lang="de-DE" b="1" dirty="0">
                <a:solidFill>
                  <a:schemeClr val="accent4"/>
                </a:solidFill>
              </a:rPr>
              <a:t>Pro und Contra Argumenten für einen Aufsatz </a:t>
            </a:r>
            <a:r>
              <a:rPr lang="de-DE" dirty="0"/>
              <a:t>über ein Verbot von Sozialen Medien für Jugendliche unterstützen.</a:t>
            </a:r>
          </a:p>
          <a:p>
            <a:pPr>
              <a:lnSpc>
                <a:spcPct val="150000"/>
              </a:lnSpc>
              <a:buFont typeface="Systemschrift Normal"/>
              <a:buChar char="⬜️"/>
            </a:pPr>
            <a:r>
              <a:rPr lang="de-DE" dirty="0"/>
              <a:t>Lass dir ein </a:t>
            </a:r>
            <a:r>
              <a:rPr lang="de-DE" b="1" dirty="0">
                <a:solidFill>
                  <a:schemeClr val="accent4"/>
                </a:solidFill>
              </a:rPr>
              <a:t>Foto</a:t>
            </a:r>
            <a:r>
              <a:rPr lang="de-DE" dirty="0"/>
              <a:t> über einen perfekten Urlaubstag generieren.</a:t>
            </a:r>
          </a:p>
          <a:p>
            <a:pPr>
              <a:lnSpc>
                <a:spcPct val="150000"/>
              </a:lnSpc>
              <a:buFont typeface="Systemschrift Normal"/>
              <a:buChar char="⬜️"/>
            </a:pPr>
            <a:r>
              <a:rPr lang="de-DE" dirty="0"/>
              <a:t>Lass dir eine </a:t>
            </a:r>
            <a:r>
              <a:rPr lang="de-DE" b="1" dirty="0">
                <a:solidFill>
                  <a:schemeClr val="accent4"/>
                </a:solidFill>
              </a:rPr>
              <a:t>Auflistung</a:t>
            </a:r>
            <a:r>
              <a:rPr lang="de-DE" dirty="0"/>
              <a:t> alle deutschen Bundeskanzler*innen erstellen.</a:t>
            </a:r>
          </a:p>
        </p:txBody>
      </p:sp>
    </p:spTree>
    <p:extLst>
      <p:ext uri="{BB962C8B-B14F-4D97-AF65-F5344CB8AC3E}">
        <p14:creationId xmlns:p14="http://schemas.microsoft.com/office/powerpoint/2010/main" val="341751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B1C0821-074F-5DDD-6B37-35F44955CC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913D9D-7A83-1C63-EE24-B9131F3674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8201" y="2934305"/>
            <a:ext cx="3360000" cy="43656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33CE4D6-BE45-61B8-CB2F-BB5E4C71A4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15367" y="2934305"/>
            <a:ext cx="3361268" cy="436562"/>
          </a:xfrm>
        </p:spPr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CB4DC0-6243-BF63-0F89-FD9F9D82F51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6933" y="5883500"/>
            <a:ext cx="3361268" cy="436562"/>
          </a:xfrm>
        </p:spPr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1FD0487-D89B-2F0C-B104-88303E131A4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83487" y="5883500"/>
            <a:ext cx="3361268" cy="436562"/>
          </a:xfrm>
        </p:spPr>
        <p:txBody>
          <a:bodyPr/>
          <a:lstStyle/>
          <a:p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6EDBBCF-08F2-0420-5071-D8F80BC5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Tipps zum Prompten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DE7DF14-C8EC-DCC9-49E5-13A1701E05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692815"/>
            <a:ext cx="3360000" cy="2160001"/>
          </a:xfrm>
          <a:solidFill>
            <a:schemeClr val="bg1"/>
          </a:solidFill>
        </p:spPr>
        <p:txBody>
          <a:bodyPr lIns="0" rIns="0" anchor="ctr" anchorCtr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222222"/>
                </a:solidFill>
                <a:effectLst/>
                <a:latin typeface="+mn-lt"/>
              </a:rPr>
              <a:t>Wer ist der*die </a:t>
            </a:r>
            <a:br>
              <a:rPr lang="de-DE" b="0" i="0" u="none" strike="noStrike" dirty="0">
                <a:solidFill>
                  <a:srgbClr val="222222"/>
                </a:solidFill>
                <a:effectLst/>
                <a:latin typeface="+mn-lt"/>
              </a:rPr>
            </a:br>
            <a:r>
              <a:rPr lang="de-DE" b="1" i="0" u="none" strike="noStrike" dirty="0">
                <a:solidFill>
                  <a:schemeClr val="accent4"/>
                </a:solidFill>
                <a:effectLst/>
                <a:latin typeface="+mn-lt"/>
              </a:rPr>
              <a:t>Autor*in</a:t>
            </a:r>
            <a:r>
              <a:rPr lang="de-DE" b="0" i="0" u="none" strike="noStrike" dirty="0">
                <a:solidFill>
                  <a:schemeClr val="accent4"/>
                </a:solidFill>
                <a:effectLst/>
                <a:latin typeface="+mn-lt"/>
              </a:rPr>
              <a:t> </a:t>
            </a:r>
            <a:r>
              <a:rPr lang="de-DE" b="0" i="0" u="none" strike="noStrike" dirty="0">
                <a:solidFill>
                  <a:srgbClr val="222222"/>
                </a:solidFill>
                <a:effectLst/>
                <a:latin typeface="+mn-lt"/>
              </a:rPr>
              <a:t>der Antwort? In welche Rolle soll die KI schlüpfen?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4C5199E-B06F-E29F-98B9-0B4F53999D1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416000" y="692813"/>
            <a:ext cx="3360000" cy="2160000"/>
          </a:xfrm>
          <a:solidFill>
            <a:schemeClr val="bg1"/>
          </a:solidFill>
        </p:spPr>
        <p:txBody>
          <a:bodyPr lIns="0" rIns="0" anchor="ctr" anchorCtr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222222"/>
                </a:solidFill>
                <a:effectLst/>
                <a:latin typeface="+mn-lt"/>
              </a:rPr>
              <a:t>In welchem </a:t>
            </a:r>
            <a:r>
              <a:rPr lang="de-DE" b="1" i="0" u="none" strike="noStrike" dirty="0">
                <a:solidFill>
                  <a:schemeClr val="accent4"/>
                </a:solidFill>
                <a:effectLst/>
                <a:latin typeface="+mn-lt"/>
              </a:rPr>
              <a:t>Kontext</a:t>
            </a:r>
            <a:r>
              <a:rPr lang="de-DE" b="1" i="0" u="none" strike="noStrike" dirty="0">
                <a:solidFill>
                  <a:srgbClr val="222222"/>
                </a:solidFill>
                <a:effectLst/>
                <a:latin typeface="+mn-lt"/>
              </a:rPr>
              <a:t> </a:t>
            </a:r>
            <a:br>
              <a:rPr lang="de-DE" b="1" i="0" u="none" strike="noStrike" dirty="0">
                <a:solidFill>
                  <a:srgbClr val="222222"/>
                </a:solidFill>
                <a:effectLst/>
                <a:latin typeface="+mn-lt"/>
              </a:rPr>
            </a:br>
            <a:r>
              <a:rPr lang="de-DE" b="0" i="0" u="none" strike="noStrike" dirty="0">
                <a:solidFill>
                  <a:srgbClr val="222222"/>
                </a:solidFill>
                <a:effectLst/>
                <a:latin typeface="+mn-lt"/>
              </a:rPr>
              <a:t>steht die Aufgabe? Gib hier möglichst viele Zusatzinformationen. 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95EE888-F25C-E82A-BF76-2BA3C498B4FD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36932" y="3643504"/>
            <a:ext cx="3360000" cy="2160001"/>
          </a:xfrm>
          <a:solidFill>
            <a:schemeClr val="bg1"/>
          </a:solidFill>
        </p:spPr>
        <p:txBody>
          <a:bodyPr lIns="0" rIns="0" anchor="ctr" anchorCtr="0"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222222"/>
                </a:solidFill>
                <a:effectLst/>
                <a:latin typeface="+mn-lt"/>
              </a:rPr>
              <a:t>Was ist dein </a:t>
            </a:r>
            <a:r>
              <a:rPr lang="de-DE" b="1" i="0" u="none" strike="noStrike" dirty="0">
                <a:solidFill>
                  <a:schemeClr val="accent4"/>
                </a:solidFill>
                <a:effectLst/>
                <a:latin typeface="+mn-lt"/>
              </a:rPr>
              <a:t>Ziel</a:t>
            </a:r>
            <a:r>
              <a:rPr lang="de-DE" b="0" i="0" u="none" strike="noStrike" dirty="0">
                <a:solidFill>
                  <a:srgbClr val="222222"/>
                </a:solidFill>
                <a:effectLst/>
                <a:latin typeface="+mn-lt"/>
              </a:rPr>
              <a:t>? Was soll bei dem Lesenden erreicht werden? Was erhoffst du dir von der Antwort?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C4B363AC-2FFB-7ADE-1BDC-A4CDAC374C0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384755" y="3643503"/>
            <a:ext cx="3360000" cy="2160001"/>
          </a:xfrm>
          <a:solidFill>
            <a:schemeClr val="bg1"/>
          </a:solidFill>
        </p:spPr>
        <p:txBody>
          <a:bodyPr lIns="0" rIns="0" anchor="ctr" anchorCtr="0"/>
          <a:lstStyle/>
          <a:p>
            <a:r>
              <a:rPr lang="de-DE" b="0" i="0" u="none" strike="noStrike" dirty="0">
                <a:solidFill>
                  <a:srgbClr val="222222"/>
                </a:solidFill>
                <a:effectLst/>
                <a:latin typeface="+mn-lt"/>
              </a:rPr>
              <a:t>Wähle ein passendes </a:t>
            </a:r>
            <a:br>
              <a:rPr lang="de-DE" b="0" i="0" u="none" strike="noStrike" dirty="0">
                <a:solidFill>
                  <a:srgbClr val="222222"/>
                </a:solidFill>
                <a:effectLst/>
                <a:latin typeface="+mn-lt"/>
              </a:rPr>
            </a:br>
            <a:r>
              <a:rPr lang="de-DE" b="1" i="0" u="none" strike="noStrike" dirty="0">
                <a:solidFill>
                  <a:schemeClr val="accent4"/>
                </a:solidFill>
                <a:effectLst/>
                <a:latin typeface="+mn-lt"/>
              </a:rPr>
              <a:t>Format</a:t>
            </a:r>
            <a:r>
              <a:rPr lang="de-DE" b="1" i="0" u="none" strike="noStrike" dirty="0">
                <a:solidFill>
                  <a:srgbClr val="222222"/>
                </a:solidFill>
                <a:effectLst/>
                <a:latin typeface="+mn-lt"/>
              </a:rPr>
              <a:t> </a:t>
            </a:r>
            <a:r>
              <a:rPr lang="de-DE" b="0" i="0" u="none" strike="noStrike" dirty="0">
                <a:solidFill>
                  <a:srgbClr val="222222"/>
                </a:solidFill>
                <a:effectLst/>
                <a:latin typeface="+mn-lt"/>
              </a:rPr>
              <a:t>für die Antwort (Fließtext, Tabelle, Stichpunkte, …)!</a:t>
            </a:r>
            <a:endParaRPr lang="de-DE" dirty="0">
              <a:solidFill>
                <a:srgbClr val="222222"/>
              </a:solidFill>
              <a:latin typeface="+mn-lt"/>
            </a:endParaRP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DFD89A0-B924-4079-5A76-93FC7C0C48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985461" y="2934305"/>
            <a:ext cx="3361268" cy="436562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7A3E877-A3ED-38A5-AAD0-960034A9BCB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953581" y="5883500"/>
            <a:ext cx="3361268" cy="436562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D629A0BD-2DA9-1DC8-5F82-1897DD1C4FBE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7986093" y="692813"/>
            <a:ext cx="3360000" cy="2160000"/>
          </a:xfrm>
          <a:solidFill>
            <a:schemeClr val="bg1"/>
          </a:solidFill>
        </p:spPr>
        <p:txBody>
          <a:bodyPr lIns="0" rIns="0" anchor="ctr" anchorCtr="0"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222222"/>
                </a:solidFill>
                <a:effectLst/>
                <a:latin typeface="+mn-lt"/>
              </a:rPr>
              <a:t>Wer ist die </a:t>
            </a:r>
            <a:r>
              <a:rPr lang="de-DE" b="1" i="0" u="none" strike="noStrike" dirty="0">
                <a:solidFill>
                  <a:schemeClr val="accent4"/>
                </a:solidFill>
                <a:effectLst/>
                <a:latin typeface="+mn-lt"/>
              </a:rPr>
              <a:t>Zielgruppe</a:t>
            </a:r>
            <a:r>
              <a:rPr lang="de-DE" b="0" i="0" u="none" strike="noStrike" dirty="0">
                <a:solidFill>
                  <a:srgbClr val="222222"/>
                </a:solidFill>
                <a:effectLst/>
                <a:latin typeface="+mn-lt"/>
              </a:rPr>
              <a:t> des Textes?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7F568C0B-8889-63E1-69ED-887E205BCA3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7954848" y="3643503"/>
            <a:ext cx="3360000" cy="2160001"/>
          </a:xfrm>
          <a:noFill/>
        </p:spPr>
        <p:txBody>
          <a:bodyPr anchor="ctr" anchorCtr="0"/>
          <a:lstStyle/>
          <a:p>
            <a:pPr marL="0" indent="0" algn="ctr">
              <a:buNone/>
            </a:pPr>
            <a:r>
              <a:rPr lang="de-DE" sz="2400" b="1" i="0" u="none" strike="noStrike" dirty="0">
                <a:effectLst/>
                <a:latin typeface="+mn-lt"/>
              </a:rPr>
              <a:t>Umso genauer du selbst weißt, was du haben willst, umso genauer kannst du auch deinen Prompt erstellen!</a:t>
            </a:r>
          </a:p>
        </p:txBody>
      </p:sp>
    </p:spTree>
    <p:extLst>
      <p:ext uri="{BB962C8B-B14F-4D97-AF65-F5344CB8AC3E}">
        <p14:creationId xmlns:p14="http://schemas.microsoft.com/office/powerpoint/2010/main" val="207533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6A3B7-FECB-FCDB-C9D2-B9917EA7D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8101D00-7F19-42D0-B6C4-B9C00C241F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A0D0F14-969F-F851-3BC3-8387794F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465253-412F-1145-1D1C-7F65F8E70C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772816"/>
            <a:ext cx="10515600" cy="431365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dirty="0"/>
              <a:t>Lass den Chatbot ein </a:t>
            </a:r>
            <a:r>
              <a:rPr lang="de-DE" b="1" dirty="0">
                <a:solidFill>
                  <a:schemeClr val="accent4"/>
                </a:solidFill>
              </a:rPr>
              <a:t>Herbstgedicht</a:t>
            </a:r>
            <a:r>
              <a:rPr lang="de-DE" dirty="0"/>
              <a:t> schreiben. </a:t>
            </a:r>
          </a:p>
          <a:p>
            <a:pPr>
              <a:lnSpc>
                <a:spcPct val="150000"/>
              </a:lnSpc>
              <a:buFont typeface="Wingdings" pitchFamily="2" charset="2"/>
              <a:buChar char="à"/>
            </a:pPr>
            <a:r>
              <a:rPr lang="de-DE" dirty="0"/>
              <a:t>Welche Versform soll genutzt werden? </a:t>
            </a:r>
          </a:p>
          <a:p>
            <a:pPr>
              <a:lnSpc>
                <a:spcPct val="150000"/>
              </a:lnSpc>
              <a:buFont typeface="Wingdings" pitchFamily="2" charset="2"/>
              <a:buChar char="à"/>
            </a:pPr>
            <a:r>
              <a:rPr lang="de-DE" dirty="0"/>
              <a:t>Wie lang soll das Gedicht  sein? </a:t>
            </a:r>
          </a:p>
          <a:p>
            <a:pPr>
              <a:lnSpc>
                <a:spcPct val="150000"/>
              </a:lnSpc>
              <a:buFont typeface="Wingdings" pitchFamily="2" charset="2"/>
              <a:buChar char="à"/>
            </a:pPr>
            <a:r>
              <a:rPr lang="de-DE" dirty="0"/>
              <a:t>Um welche Themen soll es gehen? </a:t>
            </a:r>
          </a:p>
          <a:p>
            <a:pPr>
              <a:lnSpc>
                <a:spcPct val="150000"/>
              </a:lnSpc>
              <a:buFont typeface="Wingdings" pitchFamily="2" charset="2"/>
              <a:buChar char="à"/>
            </a:pPr>
            <a:r>
              <a:rPr lang="de-DE" dirty="0"/>
              <a:t>Wie soll die Stimmung sein?</a:t>
            </a:r>
          </a:p>
          <a:p>
            <a:pPr>
              <a:lnSpc>
                <a:spcPct val="150000"/>
              </a:lnSpc>
              <a:buFont typeface="Wingdings" pitchFamily="2" charset="2"/>
              <a:buChar char="à"/>
            </a:pPr>
            <a:r>
              <a:rPr lang="de-DE" dirty="0"/>
              <a:t>Welche Personen/ Tiere/ Gegenstände sollen im Gedicht vorkommen?</a:t>
            </a: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DF0249B5-DADF-5B27-2E70-FC62A60F4C97}"/>
              </a:ext>
            </a:extLst>
          </p:cNvPr>
          <p:cNvSpPr txBox="1">
            <a:spLocks/>
          </p:cNvSpPr>
          <p:nvPr/>
        </p:nvSpPr>
        <p:spPr>
          <a:xfrm>
            <a:off x="838200" y="665018"/>
            <a:ext cx="10515600" cy="60961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/>
                </a:solidFill>
              </a:rPr>
              <a:t>Versucht nun eure Prompts zu verfeinern!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mecodia Akademie">
  <a:themeElements>
    <a:clrScheme name="Benutzerdefiniert 5">
      <a:dk1>
        <a:srgbClr val="333333"/>
      </a:dk1>
      <a:lt1>
        <a:srgbClr val="FFFFFF"/>
      </a:lt1>
      <a:dk2>
        <a:srgbClr val="1B2C3F"/>
      </a:dk2>
      <a:lt2>
        <a:srgbClr val="D9D9DA"/>
      </a:lt2>
      <a:accent1>
        <a:srgbClr val="10B3F1"/>
      </a:accent1>
      <a:accent2>
        <a:srgbClr val="F6F6F6"/>
      </a:accent2>
      <a:accent3>
        <a:srgbClr val="9B58B5"/>
      </a:accent3>
      <a:accent4>
        <a:srgbClr val="C14969"/>
      </a:accent4>
      <a:accent5>
        <a:srgbClr val="23D5BD"/>
      </a:accent5>
      <a:accent6>
        <a:srgbClr val="EAC14D"/>
      </a:accent6>
      <a:hlink>
        <a:srgbClr val="10B3F1"/>
      </a:hlink>
      <a:folHlink>
        <a:srgbClr val="10B3F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3" id="{ED6F78CD-9B8D-ED47-B51E-B01FCB75E01B}" vid="{2369B411-4E1A-EC42-8ED4-BAC8CEDEFDBB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mecodia Akademie</Template>
  <TotalTime>0</TotalTime>
  <Words>447</Words>
  <Application>Microsoft Macintosh PowerPoint</Application>
  <PresentationFormat>Breitbild</PresentationFormat>
  <Paragraphs>48</Paragraphs>
  <Slides>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Systemschrift Normal</vt:lpstr>
      <vt:lpstr>Wingdings</vt:lpstr>
      <vt:lpstr>mecodia Akademie</vt:lpstr>
      <vt:lpstr>Prompt it like a Pro</vt:lpstr>
      <vt:lpstr>PowerPoint-Präsentation</vt:lpstr>
      <vt:lpstr>PowerPoint-Präsentation</vt:lpstr>
      <vt:lpstr>PowerPoint-Präsentation</vt:lpstr>
      <vt:lpstr>PowerPoint-Präsentation</vt:lpstr>
      <vt:lpstr>Tipps zum Prompten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Schöne heile Welt</dc:title>
  <dc:creator>Fabian Sauer</dc:creator>
  <cp:lastModifiedBy>Marleen Hahn</cp:lastModifiedBy>
  <cp:revision>7</cp:revision>
  <dcterms:created xsi:type="dcterms:W3CDTF">2022-07-15T13:01:02Z</dcterms:created>
  <dcterms:modified xsi:type="dcterms:W3CDTF">2025-02-07T14:40:26Z</dcterms:modified>
</cp:coreProperties>
</file>